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9AC30-B936-4087-B17F-8E55F5ECB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B80BC3-4802-40F4-8542-75A8818FD3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20F0D-2A45-4CD2-BDBC-525061493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AE857-95E8-4393-B082-379F691F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384D4-F231-4FAE-ACA6-C9AEEA671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742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9C519-3884-4565-843A-42BB243D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29DD50-1F9E-4F7B-8480-29B258EF2F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67A3D-66E3-4B92-8940-9E2B4C406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BD2F0-D63D-453C-866C-EBA89C3F5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6E2815-1169-4B8F-919F-591F45897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5201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F9028C-2CE2-48F6-9981-9CB33617E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D700B-1532-4EDC-9FD3-108E18304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D2CA0-8B2B-422C-883B-B8DC1536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13FFC-9B0B-4BFB-B1E4-BDD75A310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2EF13-708E-4320-8B33-52F19E5F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8272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EA000-AFCE-429D-9FC0-CD69EFDD4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42407-0D0A-4BA4-B754-3FA0BD4B8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EA590-C922-4750-9E57-616523627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A9CBE-3BF7-4773-9CF6-B23066D00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E066A-5EC0-4FC8-9A02-3E85389F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789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B7F8E-35FB-4C44-B833-E91D83FD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58810-5C8F-4AD3-BC68-E0ABAF0B0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E63B0-45B9-4A23-9892-DF57DF682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D6F77-27E6-4B9E-AF07-61C4FE9C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7F310-7D7F-4FBA-8163-320CA9BE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941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1CE0-CB71-4886-AC17-145E8DB3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A9A16-7037-4EE5-827A-C1E2730E50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1941D-1DA5-4CE9-829D-C31F29C93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E0B88-308B-4931-91E2-42F9E8725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9B4C0A-320B-4F22-A1D6-2FD1C9C1A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9E86CD-E9A0-4BA6-BC6C-81561FDAC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392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DA0F5-0C01-4A06-B2C2-06649BE5E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77FB5-B7FC-4555-95BA-0B45B9879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F91A1-6610-432B-A09A-5F27BCC1ED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3A422A-80A7-4B98-905D-5338F87621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4DC4EA-BE5D-4586-8452-C19FC906AF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5C1508-9B4D-4C1D-A9AB-5D1AA3BAD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32CB6F-656D-4695-AFBD-2D06992FF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11A352-3DB0-4107-9141-C2A761FF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8434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807F6-1828-4BF4-A00F-1D28FA6F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9B72AE-10DF-4189-9592-94B3FB0A2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E3D58E-EB16-4FB8-AEE7-C7C6A5B26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14B9A7-CB8F-47E1-A570-150289C2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496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E31B88-99D0-438A-B249-C89496F2A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1926C-F627-4303-8C1A-4533EB2F8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0F79F4-C9B3-4878-A54D-9575B1987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672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FB49-5764-4BCA-8D3B-B569425D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F46FE-58C7-4C4E-8054-BB1698FF0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0B20EA-B80F-4EB9-8A83-997008E539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A446E-4754-4E80-98FA-61255B03E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51E659-F298-4AB5-AD0A-FDD7550D6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E81E4-B353-4254-ACAC-75341FBDE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0071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39DC5-0956-42DA-A296-9411A624E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31953C-5A03-401E-B1CA-FC0992BDA2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9586B8-3640-4FDB-B1AE-EEE28DE6F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994FF7-738B-444A-90DC-7B25B934D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FF2E0-A4D7-487A-A656-6FB802F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8C812-2F31-4341-890D-6CAB6CF7D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105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6CCA7A-D5D4-46AC-8CE9-2BE9B231E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6FE7D-6B32-4C1A-8052-6E69C432C4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E744AE-3F4E-4F87-840D-0BFF6899E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F4777-50EB-4FE5-A2AE-0E5B0C5EDA8B}" type="datetimeFigureOut">
              <a:rPr lang="en-AU" smtClean="0"/>
              <a:t>20/01/2022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82A70-AD8A-4CDD-86F7-04ABF5660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A04A2-5678-4104-9E18-B9B63FC1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8FC26-A670-4ED2-A891-CF2BD5EA46A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0843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Vb2_x3ias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C4CE038F-3DD9-4F35-9677-4B56C9E9F359}"/>
              </a:ext>
            </a:extLst>
          </p:cNvPr>
          <p:cNvSpPr txBox="1">
            <a:spLocks/>
          </p:cNvSpPr>
          <p:nvPr/>
        </p:nvSpPr>
        <p:spPr>
          <a:xfrm>
            <a:off x="488950" y="80962"/>
            <a:ext cx="7848000" cy="647701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6788" rtl="0" eaLnBrk="1" latinLnBrk="0" hangingPunct="1">
              <a:spcBef>
                <a:spcPts val="0"/>
              </a:spcBef>
              <a:buFont typeface="Arial"/>
              <a:buNone/>
              <a:defRPr sz="1800" b="1" kern="1200" spc="0" baseline="0">
                <a:solidFill>
                  <a:srgbClr val="0D693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68047" indent="-268047" algn="l" defTabSz="456788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447272" indent="-179226" algn="l" defTabSz="456788" rtl="0" eaLnBrk="1" latinLnBrk="0" hangingPunct="1">
              <a:spcBef>
                <a:spcPts val="400"/>
              </a:spcBef>
              <a:spcAft>
                <a:spcPts val="400"/>
              </a:spcAft>
              <a:buFont typeface="Lucida Grande"/>
              <a:buChar char="–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6904" indent="-269632" algn="l" defTabSz="456788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984951" indent="-268047" algn="l" defTabSz="456788" rtl="0" eaLnBrk="1" latinLnBrk="0" hangingPunct="1">
              <a:spcBef>
                <a:spcPts val="400"/>
              </a:spcBef>
              <a:spcAft>
                <a:spcPts val="400"/>
              </a:spcAft>
              <a:buFont typeface="Arial"/>
              <a:buChar char="–"/>
              <a:tabLst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2338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126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914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702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>
                <a:latin typeface="Verdana" panose="020B0604030504040204" pitchFamily="34" charset="0"/>
                <a:ea typeface="Verdana" panose="020B0604030504040204" pitchFamily="34" charset="0"/>
              </a:rPr>
              <a:t>The Proteins in Milk</a:t>
            </a:r>
            <a:endParaRPr lang="en-AU" sz="3200" baseline="30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936CEE-5416-49DC-86DE-F37D2FFD50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614" y="930728"/>
            <a:ext cx="6933769" cy="542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18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>
            <a:extLst>
              <a:ext uri="{FF2B5EF4-FFF2-40B4-BE49-F238E27FC236}">
                <a16:creationId xmlns:a16="http://schemas.microsoft.com/office/drawing/2014/main" id="{6D3422B3-0F8A-4058-BFAA-B1AF4C17C593}"/>
              </a:ext>
            </a:extLst>
          </p:cNvPr>
          <p:cNvSpPr txBox="1">
            <a:spLocks/>
          </p:cNvSpPr>
          <p:nvPr/>
        </p:nvSpPr>
        <p:spPr>
          <a:xfrm>
            <a:off x="488950" y="80962"/>
            <a:ext cx="7848000" cy="647701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l" defTabSz="456788" rtl="0" eaLnBrk="1" latinLnBrk="0" hangingPunct="1">
              <a:spcBef>
                <a:spcPts val="0"/>
              </a:spcBef>
              <a:buFont typeface="Arial"/>
              <a:buNone/>
              <a:defRPr sz="1800" b="1" kern="1200" spc="0" baseline="0">
                <a:solidFill>
                  <a:srgbClr val="0D6938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68047" indent="-268047" algn="l" defTabSz="456788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447272" indent="-179226" algn="l" defTabSz="456788" rtl="0" eaLnBrk="1" latinLnBrk="0" hangingPunct="1">
              <a:spcBef>
                <a:spcPts val="400"/>
              </a:spcBef>
              <a:spcAft>
                <a:spcPts val="400"/>
              </a:spcAft>
              <a:buFont typeface="Lucida Grande"/>
              <a:buChar char="–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716904" indent="-269632" algn="l" defTabSz="456788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984951" indent="-268047" algn="l" defTabSz="456788" rtl="0" eaLnBrk="1" latinLnBrk="0" hangingPunct="1">
              <a:spcBef>
                <a:spcPts val="400"/>
              </a:spcBef>
              <a:spcAft>
                <a:spcPts val="400"/>
              </a:spcAft>
              <a:buFont typeface="Arial"/>
              <a:buChar char="–"/>
              <a:tabLst/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2338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126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914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702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</a:rPr>
              <a:t>Lactoferrin and Immunity</a:t>
            </a:r>
            <a:endParaRPr lang="en-AU" sz="3200" baseline="30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2F74BA6B-E134-4082-928D-B9A9859DD476}"/>
              </a:ext>
            </a:extLst>
          </p:cNvPr>
          <p:cNvSpPr txBox="1">
            <a:spLocks/>
          </p:cNvSpPr>
          <p:nvPr/>
        </p:nvSpPr>
        <p:spPr>
          <a:xfrm>
            <a:off x="488950" y="915344"/>
            <a:ext cx="10735641" cy="2903811"/>
          </a:xfrm>
          <a:prstGeom prst="rect">
            <a:avLst/>
          </a:prstGeom>
        </p:spPr>
        <p:txBody>
          <a:bodyPr lIns="0" rIns="0">
            <a:noAutofit/>
          </a:bodyPr>
          <a:lstStyle>
            <a:lvl1pPr marL="0" indent="0" algn="l" defTabSz="456788" rtl="0" eaLnBrk="1" latinLnBrk="0" hangingPunct="1">
              <a:spcBef>
                <a:spcPts val="0"/>
              </a:spcBef>
              <a:buFont typeface="Arial"/>
              <a:buNone/>
              <a:defRPr sz="1400" b="0" i="0" kern="1200" baseline="0">
                <a:solidFill>
                  <a:srgbClr val="3C3C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268047" indent="-268047" algn="l" defTabSz="456788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447272" indent="-179226" algn="l" defTabSz="456788" rtl="0" eaLnBrk="1" latinLnBrk="0" hangingPunct="1">
              <a:spcBef>
                <a:spcPts val="400"/>
              </a:spcBef>
              <a:spcAft>
                <a:spcPts val="400"/>
              </a:spcAft>
              <a:buFont typeface="Lucida Grande"/>
              <a:buChar char="–"/>
              <a:defRPr sz="9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716904" indent="-269632" algn="l" defTabSz="456788" rtl="0" eaLnBrk="1" latinLnBrk="0" hangingPunct="1"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984951" indent="-268047" algn="l" defTabSz="456788" rtl="0" eaLnBrk="1" latinLnBrk="0" hangingPunct="1">
              <a:spcBef>
                <a:spcPts val="400"/>
              </a:spcBef>
              <a:spcAft>
                <a:spcPts val="400"/>
              </a:spcAft>
              <a:buFont typeface="Arial"/>
              <a:buChar char="–"/>
              <a:tabLst/>
              <a:defRPr sz="9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2338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9126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5914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2702" indent="-228394" algn="l" defTabSz="456788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An iron-binding glycoprotein. Lactoferrin (</a:t>
            </a:r>
            <a:r>
              <a:rPr lang="en-US" sz="1600" dirty="0" err="1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Lf</a:t>
            </a:r>
            <a:r>
              <a:rPr lang="en-US" sz="1600" dirty="0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 acts as one of the body’s first defense mechanisms against bacterial attack by boosting your immune system with strong anti-microbial, anti-virus, anti-fungal properties </a:t>
            </a:r>
          </a:p>
          <a:p>
            <a:endParaRPr lang="en-US" sz="1600" dirty="0">
              <a:solidFill>
                <a:srgbClr val="3C3C3C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AU" sz="1600" dirty="0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general immune supporting anti-bacterial and anti-viral properties of </a:t>
            </a:r>
            <a:r>
              <a:rPr lang="en-AU" sz="1600" dirty="0" err="1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Lf</a:t>
            </a:r>
            <a:r>
              <a:rPr lang="en-AU" sz="1600" dirty="0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have been known for many years.  </a:t>
            </a:r>
            <a:r>
              <a:rPr lang="en-AU" sz="1600" dirty="0" err="1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Lf</a:t>
            </a:r>
            <a:r>
              <a:rPr lang="en-AU" sz="1600" dirty="0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has been shown to inhibit viral impacts on the body through a number of studies</a:t>
            </a:r>
          </a:p>
          <a:p>
            <a:endParaRPr lang="en-AU" sz="1600" dirty="0">
              <a:solidFill>
                <a:srgbClr val="3C3C3C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AU" sz="1600" dirty="0" err="1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Lf</a:t>
            </a:r>
            <a:r>
              <a:rPr lang="en-AU" sz="1600" dirty="0">
                <a:solidFill>
                  <a:srgbClr val="3C3C3C">
                    <a:lumMod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is in all human secretions (tears, saliva) and is in high concentrations in breast milk to support baby’s development and immune system</a:t>
            </a:r>
          </a:p>
          <a:p>
            <a:endParaRPr lang="en-AU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1600" dirty="0">
              <a:solidFill>
                <a:srgbClr val="3C3C3C">
                  <a:lumMod val="50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US" sz="1200" dirty="0">
              <a:latin typeface="Proxima Nova Rg" panose="02000506030000020004" pitchFamily="50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50F9A7C-5BD9-41AE-AB71-76E1BEDD6EDF}"/>
              </a:ext>
            </a:extLst>
          </p:cNvPr>
          <p:cNvSpPr txBox="1"/>
          <p:nvPr/>
        </p:nvSpPr>
        <p:spPr>
          <a:xfrm>
            <a:off x="488950" y="6205745"/>
            <a:ext cx="13442092" cy="2525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defTabSz="456788"/>
            <a:r>
              <a:rPr lang="en-US" sz="1400" u="sng" dirty="0">
                <a:solidFill>
                  <a:srgbClr val="0563C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2"/>
              </a:rPr>
              <a:t>Lactoferrin - the protector in a modern world - YouTube</a:t>
            </a:r>
            <a:endParaRPr lang="en-US" sz="1400" dirty="0">
              <a:solidFill>
                <a:srgbClr val="3C3C3C"/>
              </a:solidFill>
              <a:latin typeface="Verdana" panose="020B0604030504040204" pitchFamily="34" charset="0"/>
              <a:ea typeface="Verdana" panose="020B0604030504040204" pitchFamily="34" charset="0"/>
              <a:hlinkClick r:id="" action="ppaction://noaction"/>
            </a:endParaRPr>
          </a:p>
          <a:p>
            <a:pPr defTabSz="456788"/>
            <a:r>
              <a:rPr lang="en-US" sz="14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  <a:hlinkClick r:id="" action="ppaction://noaction"/>
              </a:rPr>
              <a:t>Lactoferrin And COVID-19: Previous Evidence And Mechanism Against COVID-19 – YouTube</a:t>
            </a:r>
            <a:endParaRPr lang="en-US" sz="1400" dirty="0">
              <a:solidFill>
                <a:srgbClr val="3C3C3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defTabSz="456788"/>
            <a:endParaRPr lang="en-AU" sz="1400" dirty="0">
              <a:solidFill>
                <a:srgbClr val="3C3C3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21B4A3-E7F2-492E-8136-B609B500A76D}"/>
              </a:ext>
            </a:extLst>
          </p:cNvPr>
          <p:cNvSpPr txBox="1"/>
          <p:nvPr/>
        </p:nvSpPr>
        <p:spPr>
          <a:xfrm>
            <a:off x="450006" y="3531060"/>
            <a:ext cx="10996791" cy="121245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noAutofit/>
          </a:bodyPr>
          <a:lstStyle/>
          <a:p>
            <a:pPr defTabSz="456788"/>
            <a:r>
              <a:rPr lang="en-AU" sz="1500" b="1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Markets / Uses</a:t>
            </a:r>
            <a:endParaRPr lang="en-AU" sz="1500" dirty="0">
              <a:solidFill>
                <a:srgbClr val="3C3C3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Infant formula</a:t>
            </a: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Health supplements</a:t>
            </a: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Immune support in medical settings </a:t>
            </a:r>
            <a:r>
              <a:rPr lang="en-AU" sz="1500" dirty="0" err="1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eg</a:t>
            </a: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cancer treatment</a:t>
            </a: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Nutritional foods</a:t>
            </a: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Personal care products</a:t>
            </a:r>
          </a:p>
          <a:p>
            <a:pPr defTabSz="456788"/>
            <a:endParaRPr lang="en-AU" sz="1400" dirty="0">
              <a:solidFill>
                <a:srgbClr val="3C3C3C"/>
              </a:solidFill>
              <a:latin typeface="Proxima Nova Rg" panose="02000506030000020004" pitchFamily="50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561439-002E-4A2B-9431-30A94C4E807E}"/>
              </a:ext>
            </a:extLst>
          </p:cNvPr>
          <p:cNvSpPr txBox="1"/>
          <p:nvPr/>
        </p:nvSpPr>
        <p:spPr>
          <a:xfrm>
            <a:off x="488950" y="5076214"/>
            <a:ext cx="13826163" cy="80819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noAutofit/>
          </a:bodyPr>
          <a:lstStyle/>
          <a:p>
            <a:pPr defTabSz="456788"/>
            <a:r>
              <a:rPr lang="en-AU" sz="1500" b="1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Demand</a:t>
            </a:r>
            <a:endParaRPr lang="en-AU" sz="1500" dirty="0">
              <a:solidFill>
                <a:srgbClr val="3C3C3C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World demand c. 600Tpa.  CAGR  has been c.8%pa and expected to continue over time</a:t>
            </a: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BFC to sell B2B as an ingredient.  Pricing varies on quality, term and market segment</a:t>
            </a:r>
          </a:p>
          <a:p>
            <a:pPr marL="285750" indent="-285750" defTabSz="456788">
              <a:buFont typeface="Arial" panose="020B0604020202020204" pitchFamily="34" charset="0"/>
              <a:buChar char="•"/>
            </a:pPr>
            <a:r>
              <a:rPr lang="en-AU" sz="1500" dirty="0">
                <a:solidFill>
                  <a:srgbClr val="3C3C3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Beston seeking c.70%pa volume sold under long term supply contract.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80808B-6F45-4894-BA51-62702D51B685}"/>
              </a:ext>
            </a:extLst>
          </p:cNvPr>
          <p:cNvCxnSpPr>
            <a:cxnSpLocks/>
          </p:cNvCxnSpPr>
          <p:nvPr/>
        </p:nvCxnSpPr>
        <p:spPr>
          <a:xfrm>
            <a:off x="450006" y="3429000"/>
            <a:ext cx="10714466" cy="0"/>
          </a:xfrm>
          <a:prstGeom prst="line">
            <a:avLst/>
          </a:prstGeom>
          <a:noFill/>
          <a:ln w="12700" cap="flat" cmpd="sng" algn="ctr">
            <a:solidFill>
              <a:srgbClr val="038F14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222587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194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Proxima Nova Rg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Anita Grantham</dc:creator>
  <cp:lastModifiedBy>Paul Richardson</cp:lastModifiedBy>
  <cp:revision>2</cp:revision>
  <cp:lastPrinted>2021-12-22T01:44:42Z</cp:lastPrinted>
  <dcterms:created xsi:type="dcterms:W3CDTF">2021-12-22T01:37:18Z</dcterms:created>
  <dcterms:modified xsi:type="dcterms:W3CDTF">2022-01-20T02:38:24Z</dcterms:modified>
</cp:coreProperties>
</file>