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AC30-B936-4087-B17F-8E55F5ECB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80BC3-4802-40F4-8542-75A8818FD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0F0D-2A45-4CD2-BDBC-525061493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AE857-95E8-4393-B082-379F691F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84D4-F231-4FAE-ACA6-C9AEEA67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742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C519-3884-4565-843A-42BB243D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9DD50-1F9E-4F7B-8480-29B258EF2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67A3D-66E3-4B92-8940-9E2B4C40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BD2F0-D63D-453C-866C-EBA89C3F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2815-1169-4B8F-919F-591F4589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20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9028C-2CE2-48F6-9981-9CB33617E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D700B-1532-4EDC-9FD3-108E18304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D2CA0-8B2B-422C-883B-B8DC1536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13FFC-9B0B-4BFB-B1E4-BDD75A31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2EF13-708E-4320-8B33-52F19E5F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27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A000-AFCE-429D-9FC0-CD69EFDD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42407-0D0A-4BA4-B754-3FA0BD4B8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EA590-C922-4750-9E57-61652362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A9CBE-3BF7-4773-9CF6-B23066D0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066A-5EC0-4FC8-9A02-3E85389F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789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7F8E-35FB-4C44-B833-E91D83FD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58810-5C8F-4AD3-BC68-E0ABAF0B0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E63B0-45B9-4A23-9892-DF57DF68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D6F77-27E6-4B9E-AF07-61C4FE9C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7F310-7D7F-4FBA-8163-320CA9BE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4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1CE0-CB71-4886-AC17-145E8DB3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A9A16-7037-4EE5-827A-C1E2730E5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1941D-1DA5-4CE9-829D-C31F29C93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E0B88-308B-4931-91E2-42F9E87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B4C0A-320B-4F22-A1D6-2FD1C9C1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E86CD-E9A0-4BA6-BC6C-81561FDA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392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A0F5-0C01-4A06-B2C2-06649BE5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77FB5-B7FC-4555-95BA-0B45B9879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F91A1-6610-432B-A09A-5F27BCC1E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A422A-80A7-4B98-905D-5338F8762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DC4EA-BE5D-4586-8452-C19FC906A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C1508-9B4D-4C1D-A9AB-5D1AA3BA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2CB6F-656D-4695-AFBD-2D06992F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1A352-3DB0-4107-9141-C2A761FF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43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07F6-1828-4BF4-A00F-1D28FA6F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B72AE-10DF-4189-9592-94B3FB0A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3D58E-EB16-4FB8-AEE7-C7C6A5B2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4B9A7-CB8F-47E1-A570-150289C2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496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31B88-99D0-438A-B249-C89496F2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1926C-F627-4303-8C1A-4533EB2F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F79F4-C9B3-4878-A54D-9575B198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72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FB49-5764-4BCA-8D3B-B569425D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F46FE-58C7-4C4E-8054-BB1698FF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B20EA-B80F-4EB9-8A83-997008E53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A446E-4754-4E80-98FA-61255B03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1E659-F298-4AB5-AD0A-FDD7550D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E81E4-B353-4254-ACAC-75341FBD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07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9DC5-0956-42DA-A296-9411A624E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1953C-5A03-401E-B1CA-FC0992BD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586B8-3640-4FDB-B1AE-EEE28DE6F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94FF7-738B-444A-90DC-7B25B934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FF2E0-A4D7-487A-A656-6FB802F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8C812-2F31-4341-890D-6CAB6CF7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0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CCA7A-D5D4-46AC-8CE9-2BE9B231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6FE7D-6B32-4C1A-8052-6E69C432C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744AE-3F4E-4F87-840D-0BFF6899E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4777-50EB-4FE5-A2AE-0E5B0C5EDA8B}" type="datetimeFigureOut">
              <a:rPr lang="en-AU" smtClean="0"/>
              <a:t>20/01/2022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82A70-AD8A-4CDD-86F7-04ABF5660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A04A2-5678-4104-9E18-B9B63FC1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FC26-A670-4ED2-A891-CF2BD5EA46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84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Vb2_x3ias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C4CE038F-3DD9-4F35-9677-4B56C9E9F359}"/>
              </a:ext>
            </a:extLst>
          </p:cNvPr>
          <p:cNvSpPr txBox="1">
            <a:spLocks/>
          </p:cNvSpPr>
          <p:nvPr/>
        </p:nvSpPr>
        <p:spPr>
          <a:xfrm>
            <a:off x="488950" y="80962"/>
            <a:ext cx="7848000" cy="647701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6788" rtl="0" eaLnBrk="1" latinLnBrk="0" hangingPunct="1">
              <a:spcBef>
                <a:spcPts val="0"/>
              </a:spcBef>
              <a:buFont typeface="Arial"/>
              <a:buNone/>
              <a:defRPr sz="1800" b="1" kern="1200" spc="0" baseline="0">
                <a:solidFill>
                  <a:srgbClr val="0D693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68047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447272" indent="-179226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Lucida Grande"/>
              <a:buChar char="–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6904" indent="-269632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84951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Arial"/>
              <a:buChar char="–"/>
              <a:tabLst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2338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126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914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702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</a:rPr>
              <a:t>The Proteins in Milk</a:t>
            </a:r>
            <a:endParaRPr lang="en-AU" sz="3200" baseline="30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936CEE-5416-49DC-86DE-F37D2FFD5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14" y="930728"/>
            <a:ext cx="6933769" cy="542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D3422B3-0F8A-4058-BFAA-B1AF4C17C593}"/>
              </a:ext>
            </a:extLst>
          </p:cNvPr>
          <p:cNvSpPr txBox="1">
            <a:spLocks/>
          </p:cNvSpPr>
          <p:nvPr/>
        </p:nvSpPr>
        <p:spPr>
          <a:xfrm>
            <a:off x="488950" y="80962"/>
            <a:ext cx="7848000" cy="647701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6788" rtl="0" eaLnBrk="1" latinLnBrk="0" hangingPunct="1">
              <a:spcBef>
                <a:spcPts val="0"/>
              </a:spcBef>
              <a:buFont typeface="Arial"/>
              <a:buNone/>
              <a:defRPr sz="1800" b="1" kern="1200" spc="0" baseline="0">
                <a:solidFill>
                  <a:srgbClr val="0D693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68047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447272" indent="-179226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Lucida Grande"/>
              <a:buChar char="–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6904" indent="-269632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84951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Arial"/>
              <a:buChar char="–"/>
              <a:tabLst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2338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126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914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702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Lactoferrin and Immunity</a:t>
            </a:r>
            <a:endParaRPr lang="en-AU" sz="3200" baseline="30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F74BA6B-E134-4082-928D-B9A9859DD476}"/>
              </a:ext>
            </a:extLst>
          </p:cNvPr>
          <p:cNvSpPr txBox="1">
            <a:spLocks/>
          </p:cNvSpPr>
          <p:nvPr/>
        </p:nvSpPr>
        <p:spPr>
          <a:xfrm>
            <a:off x="488950" y="915344"/>
            <a:ext cx="10735641" cy="29038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6788" rtl="0" eaLnBrk="1" latinLnBrk="0" hangingPunct="1">
              <a:spcBef>
                <a:spcPts val="0"/>
              </a:spcBef>
              <a:buFont typeface="Arial"/>
              <a:buNone/>
              <a:defRPr sz="1400" b="0" i="0" kern="1200" baseline="0">
                <a:solidFill>
                  <a:srgbClr val="3C3C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68047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447272" indent="-179226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Lucida Grande"/>
              <a:buChar char="–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716904" indent="-269632" algn="l" defTabSz="456788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984951" indent="-268047" algn="l" defTabSz="456788" rtl="0" eaLnBrk="1" latinLnBrk="0" hangingPunct="1">
              <a:spcBef>
                <a:spcPts val="400"/>
              </a:spcBef>
              <a:spcAft>
                <a:spcPts val="400"/>
              </a:spcAft>
              <a:buFont typeface="Arial"/>
              <a:buChar char="–"/>
              <a:tabLst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2338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126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914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702" indent="-228394" algn="l" defTabSz="45678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iron-binding glycoprotein. Lactoferrin (</a:t>
            </a:r>
            <a:r>
              <a:rPr lang="en-US" sz="1600" dirty="0" err="1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Lf</a:t>
            </a:r>
            <a:r>
              <a:rPr lang="en-US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acts as one of the body’s first defense mechanisms against bacterial attack by boosting your immune system with strong anti-microbial, anti-virus, anti-fungal properties </a:t>
            </a:r>
          </a:p>
          <a:p>
            <a:endParaRPr lang="en-US" sz="1600" dirty="0">
              <a:solidFill>
                <a:srgbClr val="3C3C3C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AU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general immune supporting anti-bacterial and anti-viral properties of </a:t>
            </a:r>
            <a:r>
              <a:rPr lang="en-AU" sz="1600" dirty="0" err="1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Lf</a:t>
            </a:r>
            <a:r>
              <a:rPr lang="en-AU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have been known for many years.  </a:t>
            </a:r>
            <a:r>
              <a:rPr lang="en-AU" sz="1600" dirty="0" err="1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Lf</a:t>
            </a:r>
            <a:r>
              <a:rPr lang="en-AU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has been shown to inhibit viral impacts on the body through a number of studies</a:t>
            </a:r>
          </a:p>
          <a:p>
            <a:endParaRPr lang="en-AU" sz="1600" dirty="0">
              <a:solidFill>
                <a:srgbClr val="3C3C3C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AU" sz="1600" dirty="0" err="1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Lf</a:t>
            </a:r>
            <a:r>
              <a:rPr lang="en-AU" sz="1600" dirty="0">
                <a:solidFill>
                  <a:srgbClr val="3C3C3C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in all human secretions (tears, saliva) and is in high concentrations in breast milk to support baby’s development and immune system</a:t>
            </a:r>
          </a:p>
          <a:p>
            <a:endParaRPr lang="en-A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600" dirty="0">
              <a:solidFill>
                <a:srgbClr val="3C3C3C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200" dirty="0">
              <a:latin typeface="Proxima Nova Rg" panose="02000506030000020004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F9A7C-5BD9-41AE-AB71-76E1BEDD6EDF}"/>
              </a:ext>
            </a:extLst>
          </p:cNvPr>
          <p:cNvSpPr txBox="1"/>
          <p:nvPr/>
        </p:nvSpPr>
        <p:spPr>
          <a:xfrm>
            <a:off x="488950" y="6205745"/>
            <a:ext cx="13442092" cy="2525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6788"/>
            <a:r>
              <a:rPr lang="en-US" sz="1400" u="sng" dirty="0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2"/>
              </a:rPr>
              <a:t>Lactoferrin - the protector in a modern world - YouTube</a:t>
            </a:r>
            <a:endParaRPr lang="en-US" sz="1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hlinkClick r:id="" action="ppaction://noaction"/>
            </a:endParaRPr>
          </a:p>
          <a:p>
            <a:pPr defTabSz="456788"/>
            <a:r>
              <a:rPr lang="en-US" sz="1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hlinkClick r:id="" action="ppaction://noaction"/>
              </a:rPr>
              <a:t>Lactoferrin And COVID-19: Previous Evidence And Mechanism Against COVID-19 – YouTube</a:t>
            </a:r>
            <a:endParaRPr lang="en-US" sz="1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56788"/>
            <a:endParaRPr lang="en-AU" sz="1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21B4A3-E7F2-492E-8136-B609B500A76D}"/>
              </a:ext>
            </a:extLst>
          </p:cNvPr>
          <p:cNvSpPr txBox="1"/>
          <p:nvPr/>
        </p:nvSpPr>
        <p:spPr>
          <a:xfrm>
            <a:off x="450006" y="3531060"/>
            <a:ext cx="10996791" cy="121245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456788"/>
            <a:r>
              <a:rPr lang="en-AU" sz="1500" b="1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Markets / Uses</a:t>
            </a:r>
            <a:endParaRPr lang="en-AU" sz="15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 formula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 supplements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Immune support in medical settings </a:t>
            </a:r>
            <a:r>
              <a:rPr lang="en-AU" sz="1500" dirty="0" err="1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</a:t>
            </a: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cancer treatment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Nutritional foods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Personal care products</a:t>
            </a:r>
          </a:p>
          <a:p>
            <a:pPr defTabSz="456788"/>
            <a:endParaRPr lang="en-AU" sz="1400" dirty="0">
              <a:solidFill>
                <a:srgbClr val="3C3C3C"/>
              </a:solidFill>
              <a:latin typeface="Proxima Nova Rg" panose="02000506030000020004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561439-002E-4A2B-9431-30A94C4E807E}"/>
              </a:ext>
            </a:extLst>
          </p:cNvPr>
          <p:cNvSpPr txBox="1"/>
          <p:nvPr/>
        </p:nvSpPr>
        <p:spPr>
          <a:xfrm>
            <a:off x="488950" y="5076214"/>
            <a:ext cx="13826163" cy="8081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456788"/>
            <a:r>
              <a:rPr lang="en-AU" sz="1500" b="1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Demand</a:t>
            </a:r>
            <a:endParaRPr lang="en-AU" sz="15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World demand c. 600Tpa.  CAGR  has been c.8%pa and expected to continue over time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BFC to sell B2B as an ingredient.  Pricing varies on quality, term and market segment</a:t>
            </a:r>
          </a:p>
          <a:p>
            <a:pPr marL="285750" indent="-285750" defTabSz="456788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Beston seeking c.70%pa volume sold under long term supply contract.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80808B-6F45-4894-BA51-62702D51B685}"/>
              </a:ext>
            </a:extLst>
          </p:cNvPr>
          <p:cNvCxnSpPr>
            <a:cxnSpLocks/>
          </p:cNvCxnSpPr>
          <p:nvPr/>
        </p:nvCxnSpPr>
        <p:spPr>
          <a:xfrm>
            <a:off x="450006" y="3429000"/>
            <a:ext cx="10714466" cy="0"/>
          </a:xfrm>
          <a:prstGeom prst="line">
            <a:avLst/>
          </a:prstGeom>
          <a:noFill/>
          <a:ln w="12700" cap="flat" cmpd="sng" algn="ctr">
            <a:solidFill>
              <a:srgbClr val="038F14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22587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Proxima Nova Rg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Grantham</dc:creator>
  <cp:lastModifiedBy>Paul Richardson</cp:lastModifiedBy>
  <cp:revision>2</cp:revision>
  <cp:lastPrinted>2021-12-22T01:44:42Z</cp:lastPrinted>
  <dcterms:created xsi:type="dcterms:W3CDTF">2021-12-22T01:37:18Z</dcterms:created>
  <dcterms:modified xsi:type="dcterms:W3CDTF">2022-01-20T02:38:24Z</dcterms:modified>
</cp:coreProperties>
</file>